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94" r:id="rId6"/>
    <p:sldId id="291" r:id="rId7"/>
    <p:sldId id="259" r:id="rId8"/>
    <p:sldId id="292" r:id="rId9"/>
    <p:sldId id="262" r:id="rId10"/>
    <p:sldId id="285" r:id="rId11"/>
    <p:sldId id="271" r:id="rId12"/>
    <p:sldId id="272" r:id="rId13"/>
    <p:sldId id="273" r:id="rId14"/>
    <p:sldId id="274" r:id="rId15"/>
    <p:sldId id="275" r:id="rId16"/>
    <p:sldId id="281" r:id="rId17"/>
    <p:sldId id="286" r:id="rId18"/>
    <p:sldId id="296" r:id="rId19"/>
    <p:sldId id="293" r:id="rId20"/>
    <p:sldId id="283" r:id="rId21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12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74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00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62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0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4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6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37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11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56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8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85FC-C800-4C03-BC70-6078F845AB50}" type="datetimeFigureOut">
              <a:rPr lang="es-ES" smtClean="0"/>
              <a:t>04/05/2017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81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lankidetza.euskadi.e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 AH 2017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i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2017ko EH DEIALDIA</a:t>
            </a:r>
            <a:endParaRPr lang="es-ES" b="1" i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448872" cy="2952328"/>
          </a:xfrm>
        </p:spPr>
        <p:txBody>
          <a:bodyPr>
            <a:normAutofit lnSpcReduction="10000"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PRESENTACIÓN </a:t>
            </a:r>
          </a:p>
          <a:p>
            <a:r>
              <a:rPr 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AURKEZPENA</a:t>
            </a:r>
          </a:p>
          <a:p>
            <a:endParaRPr lang="es-ES" sz="27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E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Vitoria-Gasteiz, 2017ko </a:t>
            </a:r>
            <a:r>
              <a:rPr lang="es-E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maiatzaren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4a</a:t>
            </a:r>
            <a:endParaRPr lang="es-E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7" y="1268759"/>
            <a:ext cx="8208912" cy="79208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anexos. Propuesta de orden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640960" cy="4408437"/>
          </a:xfrm>
        </p:spPr>
        <p:txBody>
          <a:bodyPr>
            <a:normAutofit lnSpcReduction="10000"/>
          </a:bodyPr>
          <a:lstStyle/>
          <a:p>
            <a:pPr marL="571500" indent="-571500" algn="l">
              <a:buAutoNum type="romanUcPeriod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Anexos Entidad solicitante</a:t>
            </a: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Plan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 (vigente)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Plan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pro-equidad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vigente)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 en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 últimos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años (en caso de no mención en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estatutos)</a:t>
            </a: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z="28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es-E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experiencia (en formulario)</a:t>
            </a:r>
            <a:endParaRPr lang="es-E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 smtClean="0">
              <a:solidFill>
                <a:srgbClr val="FF0000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820472" cy="440843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Anexos Entidad local</a:t>
            </a: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Plan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</a:t>
            </a:r>
            <a:r>
              <a:rPr lang="es-E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género</a:t>
            </a:r>
            <a:endParaRPr lang="es-E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Justificación de la imposibilidad política-jurídica para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inscribirse (</a:t>
            </a:r>
            <a:r>
              <a:rPr lang="es-E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su caso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3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z="30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es-ES" sz="3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experiencia (en formulario)</a:t>
            </a:r>
            <a:endParaRPr lang="es-ES" sz="3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268759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anexos. Propuesta de orden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0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640960" cy="4480445"/>
          </a:xfrm>
        </p:spPr>
        <p:txBody>
          <a:bodyPr>
            <a:normAutofit/>
          </a:bodyPr>
          <a:lstStyle/>
          <a:p>
            <a:pPr algn="just"/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Anexos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Antecedentes, contexto, justificación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Mapa de localización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Diagnósticos de misiones exploratorias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 Análisis de vulnerabilidad y capacidades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3.4.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268759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anexos. Propuesta de orden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568952" cy="3688357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Matriz, cronograma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 MML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4.2. Cronograma</a:t>
            </a: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268759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anexos. Propuesta de orden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568952" cy="368835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E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Viabilidad, </a:t>
            </a:r>
            <a:r>
              <a:rPr lang="es-E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</a:t>
            </a:r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9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9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 Plan de formación</a:t>
            </a:r>
          </a:p>
          <a:p>
            <a:pPr algn="just"/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 Material</a:t>
            </a:r>
          </a:p>
          <a:p>
            <a:pPr algn="just"/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5.2.1. Material X</a:t>
            </a:r>
          </a:p>
          <a:p>
            <a:pPr algn="just"/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5.2.2. Material Y</a:t>
            </a:r>
          </a:p>
          <a:p>
            <a:pPr algn="just"/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</a:t>
            </a:r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Metodologías</a:t>
            </a:r>
            <a:endParaRPr lang="es-ES" sz="9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9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5.4. </a:t>
            </a:r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CV, </a:t>
            </a:r>
            <a:r>
              <a:rPr lang="es-ES" sz="9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TdR</a:t>
            </a:r>
            <a:endParaRPr lang="es-ES" sz="9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5.5. Avales </a:t>
            </a:r>
          </a:p>
          <a:p>
            <a:pPr algn="just"/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5.6. Protocolos de seguridad</a:t>
            </a:r>
          </a:p>
          <a:p>
            <a:pPr algn="just"/>
            <a:r>
              <a:rPr lang="es-ES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5.7. Mecanismos de coordinación (…)</a:t>
            </a:r>
            <a:endParaRPr lang="es-ES" sz="9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124744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anexos. Propuesta de orden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820472" cy="440843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VI. Proformas y valorizaciones 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>
                <a:solidFill>
                  <a:schemeClr val="tx1"/>
                </a:solidFill>
              </a:rPr>
              <a:t>art.37) 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Facturas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proforma (todas en un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numeradas según presupuesto)</a:t>
            </a:r>
            <a:r>
              <a:rPr lang="es-ES" dirty="0">
                <a:solidFill>
                  <a:schemeClr val="tx1"/>
                </a:solidFill>
              </a:rPr>
              <a:t> 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chemeClr val="tx1"/>
                </a:solidFill>
              </a:rPr>
              <a:t>En </a:t>
            </a:r>
            <a:r>
              <a:rPr lang="es-ES" i="1" dirty="0">
                <a:solidFill>
                  <a:schemeClr val="tx1"/>
                </a:solidFill>
              </a:rPr>
              <a:t>construcción: cuando el monto supere 12.000€.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chemeClr val="tx1"/>
                </a:solidFill>
              </a:rPr>
              <a:t>En </a:t>
            </a:r>
            <a:r>
              <a:rPr lang="es-ES" i="1" dirty="0">
                <a:solidFill>
                  <a:schemeClr val="tx1"/>
                </a:solidFill>
              </a:rPr>
              <a:t>el resto de partidas: cuando el coste unitario de un rubro supere los 2.500€ o cuando el valor total del rubro supere los 6.000€. </a:t>
            </a:r>
          </a:p>
          <a:p>
            <a:pPr algn="just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Valorizaciones (todas en un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numeradas según presupuesto)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chemeClr val="tx1"/>
                </a:solidFill>
              </a:rPr>
              <a:t>Cualquier </a:t>
            </a:r>
            <a:r>
              <a:rPr lang="es-ES" i="1" dirty="0">
                <a:solidFill>
                  <a:schemeClr val="tx1"/>
                </a:solidFill>
              </a:rPr>
              <a:t>coste valorizado por la entidad local o la población sujeto.</a:t>
            </a:r>
          </a:p>
          <a:p>
            <a:pPr algn="just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7784" y="32857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124744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anexos. Propuesta de orden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820472" cy="440843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VII. Memoria personal expatriado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Memoria personal expatriado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s-E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Memoria uso de recibos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Memoria uso de recibos*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71800" y="34893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124744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anexos. Propuesta de orden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3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820472" cy="4408437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IX. Consorcio entidades solicitantes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Convenio entidades solicitantes*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Consorcio entidades locales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10. Convenio entidades locales*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71800" y="34893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124744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anexos. Propuesta de orden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 y opcionales: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spcBef>
                <a:spcPts val="768"/>
              </a:spcBef>
              <a:buNone/>
            </a:pPr>
            <a:endParaRPr lang="es-E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spcBef>
                <a:spcPts val="768"/>
              </a:spcBef>
              <a:buNone/>
            </a:pPr>
            <a:r>
              <a:rPr lang="es-ES" dirty="0">
                <a:solidFill>
                  <a:srgbClr val="FF0000"/>
                </a:solidFill>
                <a:latin typeface="Arial"/>
                <a:cs typeface="Arial"/>
              </a:rPr>
              <a:t>Máximo 25 MG /ZIP/ ORDENADOS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6791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71800" y="34893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7" y="1124744"/>
            <a:ext cx="820891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de ayuda: 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67545" y="1913729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(uso de recibos, personal expatriado y convenio consorcios)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 documentación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Orientaciones presupuestarias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 </a:t>
            </a:r>
            <a:r>
              <a:rPr lang="es-E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tramitación electrónica + videos demostrativos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“Mis gestiones”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Listado de códigos entidades locales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www.elankidetza.euskadi.eus</a:t>
            </a:r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1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06835" y="1052735"/>
            <a:ext cx="6921549" cy="792089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principales 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772817"/>
            <a:ext cx="8424936" cy="3744416"/>
          </a:xfrm>
        </p:spPr>
        <p:txBody>
          <a:bodyPr>
            <a:noAutofit/>
          </a:bodyPr>
          <a:lstStyle/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Publicación BOPV: 25 de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abril</a:t>
            </a:r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Plazo de presentación solicitudes: </a:t>
            </a:r>
          </a:p>
          <a:p>
            <a:pPr marL="342900" indent="-342900" algn="l">
              <a:buFontTx/>
              <a:buChar char="-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permanente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26 de abril hasta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agotamiento €</a:t>
            </a:r>
          </a:p>
          <a:p>
            <a:pPr marL="342900" indent="-342900" algn="l">
              <a:buFontTx/>
              <a:buChar char="-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EHE-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Estrategias-marco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de abril al 25 de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(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incluidos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aplicable: </a:t>
            </a:r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convocatoria (BOPV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78 del 25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abril)</a:t>
            </a:r>
          </a:p>
          <a:p>
            <a:pPr marL="342900" indent="-342900" algn="l">
              <a:buFontTx/>
              <a:buChar char="-"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31/2008, de 19 de febrero. </a:t>
            </a:r>
          </a:p>
          <a:p>
            <a:pPr algn="l"/>
            <a:endParaRPr lang="es-E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Modo de tramitar las solicitudes: </a:t>
            </a:r>
          </a:p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Tramitación electrónica</a:t>
            </a: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556793"/>
            <a:ext cx="8424936" cy="4392488"/>
          </a:xfrm>
        </p:spPr>
        <p:txBody>
          <a:bodyPr>
            <a:normAutofit/>
          </a:bodyPr>
          <a:lstStyle/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URGENCIAS INFORMÁTICAS </a:t>
            </a:r>
          </a:p>
          <a:p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</a:t>
            </a:r>
          </a:p>
          <a:p>
            <a:endParaRPr lang="es-E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DUDAS CONVOCATORIA </a:t>
            </a:r>
          </a:p>
          <a:p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945 01 80 87 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5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98358" y="28529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06835" y="1052735"/>
            <a:ext cx="6921549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principales  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 Subtítulo"/>
          <p:cNvSpPr>
            <a:spLocks noGrp="1"/>
          </p:cNvSpPr>
          <p:nvPr>
            <p:ph type="subTitle" idx="1"/>
          </p:nvPr>
        </p:nvSpPr>
        <p:spPr>
          <a:xfrm>
            <a:off x="323528" y="2060849"/>
            <a:ext cx="8568952" cy="4248472"/>
          </a:xfrm>
        </p:spPr>
        <p:txBody>
          <a:bodyPr>
            <a:noAutofit/>
          </a:bodyPr>
          <a:lstStyle/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Presupuesto: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4,7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€</a:t>
            </a:r>
          </a:p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PRE: 2,3 M €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EHE: 2,4 M €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Subvención máxima por proyecto: </a:t>
            </a:r>
          </a:p>
          <a:p>
            <a:pPr algn="l"/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PRE: 200.000 €</a:t>
            </a:r>
          </a:p>
          <a:p>
            <a:pPr algn="l"/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EHE: 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500.000 y 800.000 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algn="l"/>
            <a:r>
              <a:rPr lang="es-E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Ayudas de emergencia (PRE-LL) no requieren cofinanciación</a:t>
            </a:r>
          </a:p>
          <a:p>
            <a:pPr algn="l"/>
            <a:endParaRPr lang="es-ES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máximo de proyectos (sola o en consorcio): no hay límite</a:t>
            </a: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 máximos en todas las convocatorias 2017: 2.981.323,16 €</a:t>
            </a:r>
          </a:p>
        </p:txBody>
      </p:sp>
    </p:spTree>
    <p:extLst>
      <p:ext uri="{BB962C8B-B14F-4D97-AF65-F5344CB8AC3E}">
        <p14:creationId xmlns:p14="http://schemas.microsoft.com/office/powerpoint/2010/main" val="9684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06835" y="1124744"/>
            <a:ext cx="7569621" cy="792089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formulario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916833"/>
            <a:ext cx="8136904" cy="40324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Extensión máxima propuesta técnica:</a:t>
            </a:r>
          </a:p>
          <a:p>
            <a:pPr algn="l"/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_trad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es-ES_trad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27.500 </a:t>
            </a:r>
            <a:r>
              <a:rPr lang="es-ES_trad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palabras </a:t>
            </a:r>
            <a:r>
              <a:rPr lang="es-ES_tradnl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(Aprox. 55 pág.)</a:t>
            </a:r>
            <a:endParaRPr lang="es-E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_trad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EHE</a:t>
            </a:r>
            <a:r>
              <a:rPr lang="es-ES_trad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45.000 palabras </a:t>
            </a:r>
            <a:r>
              <a:rPr lang="es-ES_tradnl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(Aprox. </a:t>
            </a:r>
            <a:r>
              <a:rPr lang="es-ES_tradnl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pág</a:t>
            </a:r>
            <a:r>
              <a:rPr lang="es-ES_tradnl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s-ES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2016:</a:t>
            </a:r>
          </a:p>
          <a:p>
            <a:pPr algn="l"/>
            <a:endParaRPr lang="es-ES" sz="24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 entidades 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Rellenar tabla en el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formulario (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3.5. solicitante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3.6. Local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Papel de las delegaciones en la CAE y en terreno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papel en el 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formulario (5.1. Lógica de Intervención y 9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 Seguimiento del proyecto)- NO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memorias. </a:t>
            </a:r>
          </a:p>
          <a:p>
            <a:pPr algn="l"/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73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569621" cy="792089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Novedades en </a:t>
            </a:r>
            <a:r>
              <a:rPr lang="es-ES" sz="3200" b="1" dirty="0" err="1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baremación</a:t>
            </a:r>
            <a:endParaRPr lang="es-ES" sz="32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136904" cy="518457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s-E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Apartado de priorización geográfica y sectorial:</a:t>
            </a:r>
          </a:p>
          <a:p>
            <a:pPr algn="l"/>
            <a:endParaRPr lang="es-ES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Disminuida la valoración de encuadre sectorial de 3 a 1 puntos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Incrementada la priorización geográfica (De 3 a 5 puntos) 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Apartado de Capacidad y Solvencia entidades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Eliminado el criterio- 4 puntos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Incrementado apartado “Pertinencia del proyecto” (</a:t>
            </a:r>
            <a:r>
              <a:rPr lang="es-E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3 a 5 puntos</a:t>
            </a:r>
            <a:r>
              <a:rPr lang="es-E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Incrementado </a:t>
            </a:r>
            <a:r>
              <a:rPr lang="es-E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apartado </a:t>
            </a:r>
            <a:r>
              <a:rPr lang="es-E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“Análisis de vulnerabilidad de la población sujeto”- Diagnósticos de vulnerabilidades y capacidades </a:t>
            </a:r>
            <a:r>
              <a:rPr lang="es-E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 3 a 5 puntos)</a:t>
            </a:r>
          </a:p>
          <a:p>
            <a:pPr algn="l"/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3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Institucionalización de la perspectiva de </a:t>
            </a:r>
            <a:r>
              <a:rPr lang="es-ES" sz="3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género:</a:t>
            </a:r>
          </a:p>
          <a:p>
            <a:pPr algn="l"/>
            <a:endParaRPr lang="es-ES" sz="4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Sustitución en caso de entidad local: plan pro equidad por política de género vigente</a:t>
            </a:r>
          </a:p>
          <a:p>
            <a:pPr algn="l"/>
            <a:endParaRPr lang="es-ES" sz="4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9872" y="329214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06835" y="1124744"/>
            <a:ext cx="6921549" cy="792089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 </a:t>
            </a:r>
            <a:r>
              <a:rPr lang="es-ES" sz="31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(formatos 2017 web)</a:t>
            </a:r>
            <a:endParaRPr lang="es-ES" sz="31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060849"/>
            <a:ext cx="8568952" cy="44644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Solicitud: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través de la web (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pestañas)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técnica: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formulario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se adjunta en su carpeta de “Propuesta técnica”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Presupuesto: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adjunta en su carpeta de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“Presupuesto” </a:t>
            </a:r>
            <a:r>
              <a:rPr lang="es-E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Estratégico de Acción Humanitaria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compromiso de elaboración- EHE </a:t>
            </a: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124636"/>
            <a:ext cx="6921549" cy="792089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obligatorios que NO se requiere: </a:t>
            </a:r>
            <a:endParaRPr lang="es-ES" sz="28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820472" cy="468052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s-E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CUANDO: </a:t>
            </a:r>
          </a:p>
          <a:p>
            <a:pPr marL="857250" lvl="1" indent="-85725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entregado previamente 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AVCD</a:t>
            </a:r>
          </a:p>
          <a:p>
            <a:pPr marL="857250" lvl="1" indent="-85725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autoriza (</a:t>
            </a:r>
            <a:r>
              <a:rPr lang="es-ES" sz="6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la verificación automática</a:t>
            </a:r>
            <a:endParaRPr lang="es-ES" sz="6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4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4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 SOLICITANTE.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Estatutos </a:t>
            </a:r>
            <a:endParaRPr lang="es-ES" sz="6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Apoderamiento del representante, cuando: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solicitud firmada electrónicamente con tarjeta de entidad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s-ES" sz="5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solicitud firmada electrónicamente con tarjeta </a:t>
            </a:r>
            <a:r>
              <a:rPr lang="es-ES" sz="5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de un representante que está inscrito en el Registro de representantes del GV o de la AVCD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 </a:t>
            </a: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Cumplimiento de obligaciones tributarias y </a:t>
            </a: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NIF </a:t>
            </a:r>
          </a:p>
          <a:p>
            <a:pPr algn="l"/>
            <a:endParaRPr lang="es-E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4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 LOCAL. </a:t>
            </a:r>
            <a:endParaRPr lang="es-ES" sz="48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Estatutos locales</a:t>
            </a:r>
            <a:endParaRPr lang="es-ES" sz="6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E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 registro </a:t>
            </a:r>
            <a:r>
              <a:rPr lang="es-ES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corresponda como entidades Nacionales</a:t>
            </a:r>
          </a:p>
          <a:p>
            <a:pPr algn="l"/>
            <a:endParaRPr lang="es-ES" sz="5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7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Importante: </a:t>
            </a:r>
            <a:r>
              <a:rPr lang="es-ES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Aunque no se solicite esta documentación, la entidad solicitante debe tener </a:t>
            </a:r>
            <a:r>
              <a:rPr lang="es-ES" sz="7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copias en su sede </a:t>
            </a:r>
            <a:r>
              <a:rPr lang="es-ES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si la AVCD las requiere en cualquier momento del procedimiento. </a:t>
            </a:r>
          </a:p>
          <a:p>
            <a:pPr algn="l"/>
            <a:r>
              <a:rPr lang="es-ES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06835" y="1124744"/>
            <a:ext cx="6921549" cy="792089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a entregar </a:t>
            </a:r>
            <a:br>
              <a:rPr lang="es-ES" sz="40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3600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su caso) </a:t>
            </a:r>
            <a:endParaRPr lang="es-ES" sz="36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640960" cy="404839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Representación legal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proforma y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valorizaciones 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personal expatriado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Memoria uso de recibos</a:t>
            </a:r>
          </a:p>
          <a:p>
            <a:pPr marL="457200" indent="-457200" algn="l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  <a:latin typeface="Arial"/>
                <a:cs typeface="Arial"/>
              </a:rPr>
              <a:t>Convenio </a:t>
            </a:r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entidades </a:t>
            </a:r>
            <a:r>
              <a:rPr lang="es-ES" dirty="0" smtClean="0">
                <a:solidFill>
                  <a:srgbClr val="000000"/>
                </a:solidFill>
                <a:latin typeface="Arial"/>
                <a:cs typeface="Arial"/>
              </a:rPr>
              <a:t>solicitantes y/o </a:t>
            </a:r>
            <a:r>
              <a:rPr lang="es-ES" dirty="0">
                <a:solidFill>
                  <a:srgbClr val="000000"/>
                </a:solidFill>
                <a:latin typeface="Arial"/>
                <a:cs typeface="Arial"/>
              </a:rPr>
              <a:t>locales</a:t>
            </a:r>
            <a:endParaRPr lang="es-ES" dirty="0"/>
          </a:p>
          <a:p>
            <a:pPr algn="l">
              <a:spcBef>
                <a:spcPts val="768"/>
              </a:spcBef>
            </a:pPr>
            <a:endParaRPr lang="es-E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06835" y="1124744"/>
            <a:ext cx="6921549" cy="792089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opcionales</a:t>
            </a:r>
            <a:r>
              <a:rPr lang="es-ES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(Para valorar como méritos) </a:t>
            </a:r>
            <a:endParaRPr lang="es-ES" sz="27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260923"/>
            <a:ext cx="8352928" cy="4120405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 (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vigente)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estratégico pro-equidad (vigente)</a:t>
            </a:r>
          </a:p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género (vigente)</a:t>
            </a:r>
          </a:p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</a:p>
          <a:p>
            <a:pPr marL="457200" indent="-457200" algn="l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MML</a:t>
            </a:r>
          </a:p>
          <a:p>
            <a:pPr algn="l"/>
            <a:endParaRPr lang="es-ES" sz="2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que entregar para que se valore. Si no se entrega, no se subsana y no se puntúa. Si ya se ha entregado, indicarlo en la pestaña correspondiente</a:t>
            </a:r>
          </a:p>
          <a:p>
            <a:pPr algn="l"/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161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9324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648</Words>
  <Application>Microsoft Office PowerPoint</Application>
  <PresentationFormat>Presentación en pantalla (4:3)</PresentationFormat>
  <Paragraphs>244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CONVOCATORIA AH 2017 2017ko EH DEIALDIA</vt:lpstr>
      <vt:lpstr>Elementos principales </vt:lpstr>
      <vt:lpstr>Presentación de PowerPoint</vt:lpstr>
      <vt:lpstr>Novedades formulario</vt:lpstr>
      <vt:lpstr>Novedades en baremación</vt:lpstr>
      <vt:lpstr>Documentos obligatorios (formatos 2017 web)</vt:lpstr>
      <vt:lpstr>Documentos obligatorios que NO se requiere: </vt:lpstr>
      <vt:lpstr>Documentos a entregar  (En su caso) </vt:lpstr>
      <vt:lpstr>Documentos opcionales (Para valorar como méritos) </vt:lpstr>
      <vt:lpstr>Listado de anexos. Propuesta de orden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Documentos obligatorios y opcionales: </vt:lpstr>
      <vt:lpstr>Presentación de PowerPoint</vt:lpstr>
      <vt:lpstr>Presentación de PowerPoint</vt:lpstr>
    </vt:vector>
  </TitlesOfParts>
  <Company>EJIE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CONVOCATORIA PRO 2016 2016ko PRO DEIALDIA</dc:title>
  <dc:creator>Díez Arregui, María Pilar</dc:creator>
  <cp:lastModifiedBy>Arrieta Archilla, Ainara</cp:lastModifiedBy>
  <cp:revision>72</cp:revision>
  <cp:lastPrinted>2017-04-19T11:39:44Z</cp:lastPrinted>
  <dcterms:created xsi:type="dcterms:W3CDTF">2016-05-29T18:01:15Z</dcterms:created>
  <dcterms:modified xsi:type="dcterms:W3CDTF">2017-05-04T09:23:14Z</dcterms:modified>
</cp:coreProperties>
</file>